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85DB5D-4011-4565-8ED8-BD6B0BB3B55D}" type="datetimeFigureOut">
              <a:rPr lang="en-US" smtClean="0"/>
              <a:t>11/14/2021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C4362D-2402-442C-BAED-2BC891DECE58}" type="slidenum">
              <a:rPr lang="en-US" smtClean="0"/>
              <a:t>‹#›</a:t>
            </a:fld>
            <a:endParaRPr lang="en-US"/>
          </a:p>
        </p:txBody>
      </p:sp>
    </p:spTree>
    <p:extLst>
      <p:ext uri="{BB962C8B-B14F-4D97-AF65-F5344CB8AC3E}">
        <p14:creationId xmlns:p14="http://schemas.microsoft.com/office/powerpoint/2010/main" val="72475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C4362D-2402-442C-BAED-2BC891DECE58}" type="slidenum">
              <a:rPr lang="en-US" smtClean="0"/>
              <a:t>11</a:t>
            </a:fld>
            <a:endParaRPr lang="en-US"/>
          </a:p>
        </p:txBody>
      </p:sp>
    </p:spTree>
    <p:extLst>
      <p:ext uri="{BB962C8B-B14F-4D97-AF65-F5344CB8AC3E}">
        <p14:creationId xmlns:p14="http://schemas.microsoft.com/office/powerpoint/2010/main" val="1081351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A39071B-E75D-446B-BEA0-E2C98718709C}" type="datetimeFigureOut">
              <a:rPr lang="en-US" smtClean="0"/>
              <a:t>11/14/2021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F8AEBAE-606E-4558-A645-F412F8C7738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39071B-E75D-446B-BEA0-E2C98718709C}"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AEBAE-606E-4558-A645-F412F8C773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A39071B-E75D-446B-BEA0-E2C98718709C}" type="datetimeFigureOut">
              <a:rPr lang="en-US" smtClean="0"/>
              <a:t>11/14/2021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F8AEBAE-606E-4558-A645-F412F8C7738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A39071B-E75D-446B-BEA0-E2C98718709C}"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F8AEBAE-606E-4558-A645-F412F8C7738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A39071B-E75D-446B-BEA0-E2C98718709C}" type="datetimeFigureOut">
              <a:rPr lang="en-US" smtClean="0"/>
              <a:t>11/14/2021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F8AEBAE-606E-4558-A645-F412F8C7738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A39071B-E75D-446B-BEA0-E2C98718709C}" type="datetimeFigureOut">
              <a:rPr lang="en-US" smtClean="0"/>
              <a:t>11/14/2021</a:t>
            </a:fld>
            <a:endParaRPr lang="en-US"/>
          </a:p>
        </p:txBody>
      </p:sp>
      <p:sp>
        <p:nvSpPr>
          <p:cNvPr id="10" name="Slide Number Placeholder 9"/>
          <p:cNvSpPr>
            <a:spLocks noGrp="1"/>
          </p:cNvSpPr>
          <p:nvPr>
            <p:ph type="sldNum" sz="quarter" idx="16"/>
          </p:nvPr>
        </p:nvSpPr>
        <p:spPr/>
        <p:txBody>
          <a:bodyPr rtlCol="0"/>
          <a:lstStyle/>
          <a:p>
            <a:fld id="{2F8AEBAE-606E-4558-A645-F412F8C7738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A39071B-E75D-446B-BEA0-E2C98718709C}" type="datetimeFigureOut">
              <a:rPr lang="en-US" smtClean="0"/>
              <a:t>11/14/2021</a:t>
            </a:fld>
            <a:endParaRPr lang="en-US"/>
          </a:p>
        </p:txBody>
      </p:sp>
      <p:sp>
        <p:nvSpPr>
          <p:cNvPr id="12" name="Slide Number Placeholder 11"/>
          <p:cNvSpPr>
            <a:spLocks noGrp="1"/>
          </p:cNvSpPr>
          <p:nvPr>
            <p:ph type="sldNum" sz="quarter" idx="16"/>
          </p:nvPr>
        </p:nvSpPr>
        <p:spPr/>
        <p:txBody>
          <a:bodyPr rtlCol="0"/>
          <a:lstStyle/>
          <a:p>
            <a:fld id="{2F8AEBAE-606E-4558-A645-F412F8C7738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39071B-E75D-446B-BEA0-E2C98718709C}" type="datetimeFigureOut">
              <a:rPr lang="en-US" smtClean="0"/>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F8AEBAE-606E-4558-A645-F412F8C773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9071B-E75D-446B-BEA0-E2C98718709C}"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F8AEBAE-606E-4558-A645-F412F8C773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A39071B-E75D-446B-BEA0-E2C98718709C}"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F8AEBAE-606E-4558-A645-F412F8C7738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A39071B-E75D-446B-BEA0-E2C98718709C}" type="datetimeFigureOut">
              <a:rPr lang="en-US" smtClean="0"/>
              <a:t>11/14/2021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F8AEBAE-606E-4558-A645-F412F8C7738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A39071B-E75D-446B-BEA0-E2C98718709C}" type="datetimeFigureOut">
              <a:rPr lang="en-US" smtClean="0"/>
              <a:t>11/14/2021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F8AEBAE-606E-4558-A645-F412F8C773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0"/>
            <a:ext cx="6477000" cy="2895600"/>
          </a:xfrm>
        </p:spPr>
        <p:txBody>
          <a:bodyPr>
            <a:normAutofit/>
          </a:bodyPr>
          <a:lstStyle/>
          <a:p>
            <a:r>
              <a:rPr lang="en-US" dirty="0" smtClean="0">
                <a:latin typeface="Times New Roman" pitchFamily="18" charset="0"/>
                <a:cs typeface="Times New Roman" pitchFamily="18" charset="0"/>
              </a:rPr>
              <a:t>Protection from </a:t>
            </a:r>
            <a:r>
              <a:rPr lang="en-US" dirty="0" smtClean="0">
                <a:latin typeface="Times New Roman" pitchFamily="18" charset="0"/>
                <a:cs typeface="Times New Roman" pitchFamily="18" charset="0"/>
              </a:rPr>
              <a:t>sickness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2362200" y="3505200"/>
            <a:ext cx="6705600" cy="2362201"/>
          </a:xfrm>
        </p:spPr>
        <p:txBody>
          <a:bodyPr>
            <a:normAutofit lnSpcReduction="10000"/>
          </a:bodyPr>
          <a:lstStyle/>
          <a:p>
            <a:pPr marL="36576" lvl="0" algn="r">
              <a:spcBef>
                <a:spcPct val="20000"/>
              </a:spcBef>
              <a:buClr>
                <a:srgbClr val="D16349"/>
              </a:buClr>
              <a:buSzPct val="85000"/>
            </a:pPr>
            <a:r>
              <a:rPr lang="en-US" sz="3300" b="1" dirty="0" smtClean="0">
                <a:solidFill>
                  <a:srgbClr val="FFC000"/>
                </a:solidFill>
                <a:latin typeface="Times New Roman" pitchFamily="18" charset="0"/>
                <a:cs typeface="Times New Roman" pitchFamily="18" charset="0"/>
              </a:rPr>
              <a:t>Dr</a:t>
            </a:r>
            <a:r>
              <a:rPr lang="en-US" sz="3300" b="1" dirty="0">
                <a:solidFill>
                  <a:srgbClr val="FFC000"/>
                </a:solidFill>
                <a:latin typeface="Times New Roman" pitchFamily="18" charset="0"/>
                <a:cs typeface="Times New Roman" pitchFamily="18" charset="0"/>
              </a:rPr>
              <a:t>. Satheesh M Nair M.D(HOM)</a:t>
            </a:r>
          </a:p>
          <a:p>
            <a:pPr marL="36576" lvl="0" algn="r">
              <a:spcBef>
                <a:spcPct val="20000"/>
              </a:spcBef>
              <a:buClr>
                <a:srgbClr val="D16349"/>
              </a:buClr>
              <a:buSzPct val="85000"/>
            </a:pPr>
            <a:r>
              <a:rPr lang="en-US" sz="3300" b="1" dirty="0">
                <a:solidFill>
                  <a:srgbClr val="FFC000"/>
                </a:solidFill>
                <a:latin typeface="Times New Roman" pitchFamily="18" charset="0"/>
                <a:cs typeface="Times New Roman" pitchFamily="18" charset="0"/>
              </a:rPr>
              <a:t>Assistant Professor</a:t>
            </a:r>
          </a:p>
          <a:p>
            <a:pPr marL="36576" lvl="0" algn="r">
              <a:spcBef>
                <a:spcPct val="20000"/>
              </a:spcBef>
              <a:buClr>
                <a:srgbClr val="D16349"/>
              </a:buClr>
              <a:buSzPct val="85000"/>
            </a:pPr>
            <a:r>
              <a:rPr lang="en-US" sz="3300" b="1" dirty="0">
                <a:solidFill>
                  <a:srgbClr val="FFC000"/>
                </a:solidFill>
                <a:latin typeface="Times New Roman" pitchFamily="18" charset="0"/>
                <a:cs typeface="Times New Roman" pitchFamily="18" charset="0"/>
              </a:rPr>
              <a:t>Dept. Of Organon Of Medicine</a:t>
            </a:r>
          </a:p>
          <a:p>
            <a:pPr marL="36576" lvl="0" algn="r">
              <a:spcBef>
                <a:spcPct val="20000"/>
              </a:spcBef>
              <a:buClr>
                <a:srgbClr val="D16349"/>
              </a:buClr>
              <a:buSzPct val="85000"/>
            </a:pPr>
            <a:r>
              <a:rPr lang="en-US" sz="3300" b="1" dirty="0">
                <a:solidFill>
                  <a:srgbClr val="FFC000"/>
                </a:solidFill>
                <a:latin typeface="Times New Roman" pitchFamily="18" charset="0"/>
                <a:cs typeface="Times New Roman" pitchFamily="18" charset="0"/>
              </a:rPr>
              <a:t>Skhmc, Kulasekharam</a:t>
            </a:r>
          </a:p>
          <a:p>
            <a:endParaRPr lang="en-US" dirty="0">
              <a:solidFill>
                <a:srgbClr val="FFC000"/>
              </a:solidFill>
            </a:endParaRPr>
          </a:p>
        </p:txBody>
      </p:sp>
    </p:spTree>
    <p:extLst>
      <p:ext uri="{BB962C8B-B14F-4D97-AF65-F5344CB8AC3E}">
        <p14:creationId xmlns:p14="http://schemas.microsoft.com/office/powerpoint/2010/main" val="3215182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psoric</a:t>
            </a:r>
            <a:r>
              <a:rPr lang="en-US" dirty="0">
                <a:latin typeface="Times New Roman" pitchFamily="18" charset="0"/>
                <a:cs typeface="Times New Roman" pitchFamily="18" charset="0"/>
              </a:rPr>
              <a:t> patient, who has been suffering from a skin eruption or one of the various forms of </a:t>
            </a:r>
            <a:r>
              <a:rPr lang="en-US" dirty="0" err="1">
                <a:latin typeface="Times New Roman" pitchFamily="18" charset="0"/>
                <a:cs typeface="Times New Roman" pitchFamily="18" charset="0"/>
              </a:rPr>
              <a:t>psora</a:t>
            </a:r>
            <a:r>
              <a:rPr lang="en-US" dirty="0">
                <a:latin typeface="Times New Roman" pitchFamily="18" charset="0"/>
                <a:cs typeface="Times New Roman" pitchFamily="18" charset="0"/>
              </a:rPr>
              <a:t>, takes syphilis.</a:t>
            </a:r>
          </a:p>
          <a:p>
            <a:r>
              <a:rPr lang="en-US" dirty="0">
                <a:latin typeface="Times New Roman" pitchFamily="18" charset="0"/>
                <a:cs typeface="Times New Roman" pitchFamily="18" charset="0"/>
              </a:rPr>
              <a:t>All the </a:t>
            </a:r>
            <a:r>
              <a:rPr lang="en-US" dirty="0" err="1">
                <a:latin typeface="Times New Roman" pitchFamily="18" charset="0"/>
                <a:cs typeface="Times New Roman" pitchFamily="18" charset="0"/>
              </a:rPr>
              <a:t>psoric</a:t>
            </a:r>
            <a:r>
              <a:rPr lang="en-US" dirty="0">
                <a:latin typeface="Times New Roman" pitchFamily="18" charset="0"/>
                <a:cs typeface="Times New Roman" pitchFamily="18" charset="0"/>
              </a:rPr>
              <a:t> manifestations, the nightly itching of the salt rheum will disappear, and the syphilitic eruption will come on and take their place.</a:t>
            </a:r>
          </a:p>
          <a:p>
            <a:r>
              <a:rPr lang="en-US" dirty="0">
                <a:latin typeface="Times New Roman" pitchFamily="18" charset="0"/>
                <a:cs typeface="Times New Roman" pitchFamily="18" charset="0"/>
              </a:rPr>
              <a:t>You will treat the syphilitic manifestations for a while and you will be able to subdue them, and in proportion as the disease is subdued the </a:t>
            </a:r>
            <a:r>
              <a:rPr lang="en-US" dirty="0" err="1">
                <a:latin typeface="Times New Roman" pitchFamily="18" charset="0"/>
                <a:cs typeface="Times New Roman" pitchFamily="18" charset="0"/>
              </a:rPr>
              <a:t>psoric</a:t>
            </a:r>
            <a:r>
              <a:rPr lang="en-US" dirty="0">
                <a:latin typeface="Times New Roman" pitchFamily="18" charset="0"/>
                <a:cs typeface="Times New Roman" pitchFamily="18" charset="0"/>
              </a:rPr>
              <a:t> manifestations will come up again and will bold in abeyance that portion of the syphilitic state which is still uncured.</a:t>
            </a:r>
          </a:p>
          <a:p>
            <a:r>
              <a:rPr lang="en-US" dirty="0">
                <a:latin typeface="Times New Roman" pitchFamily="18" charset="0"/>
                <a:cs typeface="Times New Roman" pitchFamily="18" charset="0"/>
              </a:rPr>
              <a:t>You will then be compelled to drop the anti-syphilitic and take up the anti-</a:t>
            </a:r>
            <a:r>
              <a:rPr lang="en-US" dirty="0" err="1">
                <a:latin typeface="Times New Roman" pitchFamily="18" charset="0"/>
                <a:cs typeface="Times New Roman" pitchFamily="18" charset="0"/>
              </a:rPr>
              <a:t>psoric</a:t>
            </a:r>
            <a:r>
              <a:rPr lang="en-US" dirty="0">
                <a:latin typeface="Times New Roman" pitchFamily="18" charset="0"/>
                <a:cs typeface="Times New Roman" pitchFamily="18" charset="0"/>
              </a:rPr>
              <a:t> treatment, and again the homoeopathic remedies will restore apparent order in the economy.</a:t>
            </a:r>
          </a:p>
          <a:p>
            <a:r>
              <a:rPr lang="en-US" dirty="0">
                <a:latin typeface="Times New Roman" pitchFamily="18" charset="0"/>
                <a:cs typeface="Times New Roman" pitchFamily="18" charset="0"/>
              </a:rPr>
              <a:t>But after this has been done, you will be surprised to see syphilitic state return in the condition corresponding to its last manifestations.</a:t>
            </a:r>
          </a:p>
          <a:p>
            <a:r>
              <a:rPr lang="en-US" dirty="0">
                <a:latin typeface="Times New Roman" pitchFamily="18" charset="0"/>
                <a:cs typeface="Times New Roman" pitchFamily="18" charset="0"/>
              </a:rPr>
              <a:t>You must then drop the anti-</a:t>
            </a:r>
            <a:r>
              <a:rPr lang="en-US" dirty="0" err="1">
                <a:latin typeface="Times New Roman" pitchFamily="18" charset="0"/>
                <a:cs typeface="Times New Roman" pitchFamily="18" charset="0"/>
              </a:rPr>
              <a:t>psoric</a:t>
            </a:r>
            <a:r>
              <a:rPr lang="en-US" dirty="0">
                <a:latin typeface="Times New Roman" pitchFamily="18" charset="0"/>
                <a:cs typeface="Times New Roman" pitchFamily="18" charset="0"/>
              </a:rPr>
              <a:t> treatment and resume the anti-syphilitic.</a:t>
            </a:r>
          </a:p>
          <a:p>
            <a:endParaRPr lang="en-US" dirty="0"/>
          </a:p>
        </p:txBody>
      </p:sp>
    </p:spTree>
    <p:extLst>
      <p:ext uri="{BB962C8B-B14F-4D97-AF65-F5344CB8AC3E}">
        <p14:creationId xmlns:p14="http://schemas.microsoft.com/office/powerpoint/2010/main" val="3610961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Thus they alternate ; when you weaken one, the stronger comes </a:t>
            </a:r>
            <a:r>
              <a:rPr lang="en-US" dirty="0" smtClean="0">
                <a:latin typeface="Times New Roman" pitchFamily="18" charset="0"/>
                <a:cs typeface="Times New Roman" pitchFamily="18" charset="0"/>
              </a:rPr>
              <a:t>up.</a:t>
            </a:r>
          </a:p>
          <a:p>
            <a:r>
              <a:rPr lang="en-US" dirty="0">
                <a:latin typeface="Times New Roman" pitchFamily="18" charset="0"/>
                <a:cs typeface="Times New Roman" pitchFamily="18" charset="0"/>
              </a:rPr>
              <a:t>If the patient is given proper treatment his condition will be simplified, but if given old school treatment it will become very complicated</a:t>
            </a:r>
            <a:r>
              <a:rPr lang="en-US"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29867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Proper homoeopathic treatment causes a separation, while inappropriate treatment produces complication, and you will never see one improve where homoeopathic remedies have caused the tying up of the combination.</a:t>
            </a:r>
          </a:p>
        </p:txBody>
      </p:sp>
    </p:spTree>
    <p:extLst>
      <p:ext uri="{BB962C8B-B14F-4D97-AF65-F5344CB8AC3E}">
        <p14:creationId xmlns:p14="http://schemas.microsoft.com/office/powerpoint/2010/main" val="2643152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The more violent the drug disease that can be established upon the body the greater the changes in the chronic disease.</a:t>
            </a:r>
          </a:p>
          <a:p>
            <a:r>
              <a:rPr lang="en-US" dirty="0">
                <a:latin typeface="Times New Roman" pitchFamily="18" charset="0"/>
                <a:cs typeface="Times New Roman" pitchFamily="18" charset="0"/>
              </a:rPr>
              <a:t>Violent treatment alters the nature of the chronic diseases.</a:t>
            </a:r>
          </a:p>
          <a:p>
            <a:endParaRPr lang="en-US" dirty="0"/>
          </a:p>
        </p:txBody>
      </p:sp>
    </p:spTree>
    <p:extLst>
      <p:ext uri="{BB962C8B-B14F-4D97-AF65-F5344CB8AC3E}">
        <p14:creationId xmlns:p14="http://schemas.microsoft.com/office/powerpoint/2010/main" val="620306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two different diseases to occupy, as it were, two different corners of the same economy, one manifesting itself while the other is subdued.</a:t>
            </a:r>
          </a:p>
          <a:p>
            <a:r>
              <a:rPr lang="en-US" dirty="0">
                <a:latin typeface="Times New Roman" pitchFamily="18" charset="0"/>
                <a:cs typeface="Times New Roman" pitchFamily="18" charset="0"/>
              </a:rPr>
              <a:t>We also see how they may exist in a state of complexity. In the first instance they do not combine, in the other they do and become complex.</a:t>
            </a:r>
          </a:p>
          <a:p>
            <a:endParaRPr lang="en-US" dirty="0"/>
          </a:p>
        </p:txBody>
      </p:sp>
    </p:spTree>
    <p:extLst>
      <p:ext uri="{BB962C8B-B14F-4D97-AF65-F5344CB8AC3E}">
        <p14:creationId xmlns:p14="http://schemas.microsoft.com/office/powerpoint/2010/main" val="3978475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 </a:t>
            </a:r>
            <a:r>
              <a:rPr lang="en-US" dirty="0">
                <a:latin typeface="Times New Roman" pitchFamily="18" charset="0"/>
                <a:cs typeface="Times New Roman" pitchFamily="18" charset="0"/>
              </a:rPr>
              <a:t>when symptoms are only partially developed, and when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drug which caused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suppression of symptoms is known, to include the antidotal relation to the drug with the rest of the symptoms ; that is to say, select a drug which has a well-known antidotal relation to the drug that caused the suppression of the symptoms, providing it is also the most similar of all drugs to the few symptoms that are present.</a:t>
            </a:r>
          </a:p>
        </p:txBody>
      </p:sp>
    </p:spTree>
    <p:extLst>
      <p:ext uri="{BB962C8B-B14F-4D97-AF65-F5344CB8AC3E}">
        <p14:creationId xmlns:p14="http://schemas.microsoft.com/office/powerpoint/2010/main" val="1803759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In that way we make as much of similitude as is possible.</a:t>
            </a:r>
          </a:p>
          <a:p>
            <a:r>
              <a:rPr lang="en-US" dirty="0">
                <a:latin typeface="Times New Roman" pitchFamily="18" charset="0"/>
                <a:cs typeface="Times New Roman" pitchFamily="18" charset="0"/>
              </a:rPr>
              <a:t>The similar remedy is most likely of all others to antidote that drug.</a:t>
            </a:r>
          </a:p>
          <a:p>
            <a:r>
              <a:rPr lang="en-US" dirty="0">
                <a:latin typeface="Times New Roman" pitchFamily="18" charset="0"/>
                <a:cs typeface="Times New Roman" pitchFamily="18" charset="0"/>
              </a:rPr>
              <a:t>Do not be led aside to administer right away the drug that caused the trouble.</a:t>
            </a:r>
          </a:p>
          <a:p>
            <a:r>
              <a:rPr lang="en-US" dirty="0" smtClean="0">
                <a:solidFill>
                  <a:srgbClr val="FF0000"/>
                </a:solidFill>
                <a:latin typeface="Times New Roman" pitchFamily="18" charset="0"/>
                <a:cs typeface="Times New Roman" pitchFamily="18" charset="0"/>
              </a:rPr>
              <a:t>THE PRINCIPLE OF SIMILIA IS FIRST.</a:t>
            </a:r>
          </a:p>
          <a:p>
            <a:pPr marL="0" indent="0">
              <a:buNone/>
            </a:pPr>
            <a:endParaRPr lang="en-US" dirty="0">
              <a:solidFill>
                <a:srgbClr val="FF0000"/>
              </a:solidFill>
            </a:endParaRPr>
          </a:p>
        </p:txBody>
      </p:sp>
    </p:spTree>
    <p:extLst>
      <p:ext uri="{BB962C8B-B14F-4D97-AF65-F5344CB8AC3E}">
        <p14:creationId xmlns:p14="http://schemas.microsoft.com/office/powerpoint/2010/main" val="1557108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43 </a:t>
            </a:r>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ahnemann says  </a:t>
            </a:r>
            <a:r>
              <a:rPr lang="en-US" dirty="0">
                <a:latin typeface="Times New Roman" pitchFamily="18" charset="0"/>
                <a:cs typeface="Times New Roman" pitchFamily="18" charset="0"/>
              </a:rPr>
              <a:t>when two similar diseases meet together in the organism ; that is to say, when to the disease already present a stronger similar one is added.</a:t>
            </a:r>
          </a:p>
          <a:p>
            <a:r>
              <a:rPr lang="en-US" dirty="0">
                <a:latin typeface="Times New Roman" pitchFamily="18" charset="0"/>
                <a:cs typeface="Times New Roman" pitchFamily="18" charset="0"/>
              </a:rPr>
              <a:t>In such cases we see how a cure can be effected by the operations of nature, and we get a lesson as to how man ought to cure.</a:t>
            </a:r>
          </a:p>
          <a:p>
            <a:r>
              <a:rPr lang="en-US" dirty="0">
                <a:latin typeface="Times New Roman" pitchFamily="18" charset="0"/>
                <a:cs typeface="Times New Roman" pitchFamily="18" charset="0"/>
              </a:rPr>
              <a:t>Then are a real conjunction takes place, a union, as it were, a marriage, which results in the disappearance of old things and new things come and exist in a state of order.</a:t>
            </a:r>
          </a:p>
          <a:p>
            <a:r>
              <a:rPr lang="en-US"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1707138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endParaRPr lang="en-US" dirty="0" smtClean="0"/>
          </a:p>
          <a:p>
            <a:pPr marL="0" indent="0" algn="ctr">
              <a:buNone/>
            </a:pPr>
            <a:endParaRPr lang="en-US" dirty="0"/>
          </a:p>
          <a:p>
            <a:pPr marL="0" indent="0" algn="ctr">
              <a:buNone/>
            </a:pPr>
            <a:r>
              <a:rPr lang="en-US" dirty="0" smtClean="0">
                <a:latin typeface="Times New Roman" pitchFamily="18" charset="0"/>
                <a:cs typeface="Times New Roman" pitchFamily="18" charset="0"/>
              </a:rPr>
              <a:t>Thank you</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54942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When a violent epidemic is ranging we all know that, although the number of victims is large, they are few compared to those who go through the epidemic unscathed, and the question always arises, why is it </a:t>
            </a:r>
            <a:r>
              <a:rPr lang="en-US"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865944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 </a:t>
            </a:r>
            <a:r>
              <a:rPr lang="en-US" dirty="0">
                <a:latin typeface="Times New Roman" pitchFamily="18" charset="0"/>
                <a:cs typeface="Times New Roman" pitchFamily="18" charset="0"/>
              </a:rPr>
              <a:t>there are several kinds of protection from sickness</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53024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They have not been susceptible to epidemic influences.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reason is that they have sickness that it is impossible for the epidemic to suppress.</a:t>
            </a:r>
          </a:p>
        </p:txBody>
      </p:sp>
    </p:spTree>
    <p:extLst>
      <p:ext uri="{BB962C8B-B14F-4D97-AF65-F5344CB8AC3E}">
        <p14:creationId xmlns:p14="http://schemas.microsoft.com/office/powerpoint/2010/main" val="3568481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Now if they have some mild form of chronic disease, a severe attack of dysentery will cause that disease to disappear temporarily, and the new (epidemic) disease will take hold and run its course, and when it subsides the old symptoms will come back again and go on as if they had not been meddled with.</a:t>
            </a:r>
          </a:p>
        </p:txBody>
      </p:sp>
    </p:spTree>
    <p:extLst>
      <p:ext uri="{BB962C8B-B14F-4D97-AF65-F5344CB8AC3E}">
        <p14:creationId xmlns:p14="http://schemas.microsoft.com/office/powerpoint/2010/main" val="2593154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This is an illustration of </a:t>
            </a:r>
            <a:r>
              <a:rPr lang="en-US" dirty="0" err="1" smtClean="0">
                <a:latin typeface="Times New Roman" pitchFamily="18" charset="0"/>
                <a:cs typeface="Times New Roman" pitchFamily="18" charset="0"/>
              </a:rPr>
              <a:t>dissimilars</a:t>
            </a:r>
            <a:r>
              <a:rPr lang="en-US" dirty="0" smtClean="0">
                <a:latin typeface="Times New Roman" pitchFamily="18" charset="0"/>
                <a:cs typeface="Times New Roman" pitchFamily="18" charset="0"/>
              </a:rPr>
              <a:t>, and shows that </a:t>
            </a:r>
            <a:r>
              <a:rPr lang="en-US" dirty="0" err="1" smtClean="0">
                <a:latin typeface="Times New Roman" pitchFamily="18" charset="0"/>
                <a:cs typeface="Times New Roman" pitchFamily="18" charset="0"/>
              </a:rPr>
              <a:t>dissimilars</a:t>
            </a:r>
            <a:r>
              <a:rPr lang="en-US" dirty="0" smtClean="0">
                <a:latin typeface="Times New Roman" pitchFamily="18" charset="0"/>
                <a:cs typeface="Times New Roman" pitchFamily="18" charset="0"/>
              </a:rPr>
              <a:t> are unable to cure: they can only suppress.</a:t>
            </a:r>
          </a:p>
          <a:p>
            <a:pPr marL="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If the chronic disease is stronger than the epidemic disease, i.e., if it has an organic hold upon the body, it cannot be suppressed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52987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The relation between chronic dissimilar diseases is somewhat different.</a:t>
            </a:r>
          </a:p>
          <a:p>
            <a:r>
              <a:rPr lang="en-US" dirty="0">
                <a:latin typeface="Times New Roman" pitchFamily="18" charset="0"/>
                <a:cs typeface="Times New Roman" pitchFamily="18" charset="0"/>
              </a:rPr>
              <a:t>For example, a patient is in the earlier stages of Bright's </a:t>
            </a:r>
            <a:r>
              <a:rPr lang="en-US" dirty="0" smtClean="0">
                <a:latin typeface="Times New Roman" pitchFamily="18" charset="0"/>
                <a:cs typeface="Times New Roman" pitchFamily="18" charset="0"/>
              </a:rPr>
              <a:t>disease</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283434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latin typeface="Times New Roman" pitchFamily="18" charset="0"/>
                <a:cs typeface="Times New Roman" pitchFamily="18" charset="0"/>
              </a:rPr>
              <a:t>He takes syphilis, and at once the kidney disease is held in abeyance, the albumin disappears from the urine and his waxiness is lost.</a:t>
            </a:r>
          </a:p>
          <a:p>
            <a:r>
              <a:rPr lang="en-US" dirty="0">
                <a:latin typeface="Times New Roman" pitchFamily="18" charset="0"/>
                <a:cs typeface="Times New Roman" pitchFamily="18" charset="0"/>
              </a:rPr>
              <a:t>But after a year's careful prescribing the syphilitic state disappears, and very soon the albumin appears again in the urine, the dropsy returns and he dies of an ordinary attack of Bright's disease.</a:t>
            </a:r>
          </a:p>
          <a:p>
            <a:endParaRPr lang="en-US" dirty="0"/>
          </a:p>
        </p:txBody>
      </p:sp>
    </p:spTree>
    <p:extLst>
      <p:ext uri="{BB962C8B-B14F-4D97-AF65-F5344CB8AC3E}">
        <p14:creationId xmlns:p14="http://schemas.microsoft.com/office/powerpoint/2010/main" val="141408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Then there are cases where two chronic diseases seem at times to alternate with each other ; one seems to be subdued for a time and the other prevails.</a:t>
            </a:r>
          </a:p>
        </p:txBody>
      </p:sp>
    </p:spTree>
    <p:extLst>
      <p:ext uri="{BB962C8B-B14F-4D97-AF65-F5344CB8AC3E}">
        <p14:creationId xmlns:p14="http://schemas.microsoft.com/office/powerpoint/2010/main" val="1721875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TotalTime>
  <Words>875</Words>
  <Application>Microsoft Office PowerPoint</Application>
  <PresentationFormat>On-screen Show (4:3)</PresentationFormat>
  <Paragraphs>45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Protection from sickness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pramod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from sickness by  j.t.kent</dc:title>
  <dc:creator>satheesh</dc:creator>
  <cp:lastModifiedBy>satheesh </cp:lastModifiedBy>
  <cp:revision>5</cp:revision>
  <dcterms:created xsi:type="dcterms:W3CDTF">2020-04-08T04:45:23Z</dcterms:created>
  <dcterms:modified xsi:type="dcterms:W3CDTF">2021-11-14T21:12:44Z</dcterms:modified>
</cp:coreProperties>
</file>